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3716000" cy="19507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1pPr>
    <a:lvl2pPr marL="0" marR="0" indent="4572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2pPr>
    <a:lvl3pPr marL="0" marR="0" indent="9144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3pPr>
    <a:lvl4pPr marL="0" marR="0" indent="13716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4pPr>
    <a:lvl5pPr marL="0" marR="0" indent="18288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5pPr>
    <a:lvl6pPr marL="0" marR="0" indent="22860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6pPr>
    <a:lvl7pPr marL="0" marR="0" indent="27432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7pPr>
    <a:lvl8pPr marL="0" marR="0" indent="32004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8pPr>
    <a:lvl9pPr marL="0" marR="0" indent="365760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0" autoAdjust="0"/>
  </p:normalViewPr>
  <p:slideViewPr>
    <p:cSldViewPr snapToGrid="0">
      <p:cViewPr varScale="1">
        <p:scale>
          <a:sx n="24" d="100"/>
          <a:sy n="24" d="100"/>
        </p:scale>
        <p:origin x="2358" y="5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Avenir Next"/>
      </a:defRPr>
    </a:lvl1pPr>
    <a:lvl2pPr indent="228600" defTabSz="457200" latinLnBrk="0">
      <a:spcBef>
        <a:spcPts val="400"/>
      </a:spcBef>
      <a:defRPr sz="1200">
        <a:latin typeface="+mn-lt"/>
        <a:ea typeface="+mn-ea"/>
        <a:cs typeface="+mn-cs"/>
        <a:sym typeface="Avenir Next"/>
      </a:defRPr>
    </a:lvl2pPr>
    <a:lvl3pPr indent="457200" defTabSz="457200" latinLnBrk="0">
      <a:spcBef>
        <a:spcPts val="400"/>
      </a:spcBef>
      <a:defRPr sz="1200">
        <a:latin typeface="+mn-lt"/>
        <a:ea typeface="+mn-ea"/>
        <a:cs typeface="+mn-cs"/>
        <a:sym typeface="Avenir Next"/>
      </a:defRPr>
    </a:lvl3pPr>
    <a:lvl4pPr indent="685800" defTabSz="457200" latinLnBrk="0">
      <a:spcBef>
        <a:spcPts val="400"/>
      </a:spcBef>
      <a:defRPr sz="1200">
        <a:latin typeface="+mn-lt"/>
        <a:ea typeface="+mn-ea"/>
        <a:cs typeface="+mn-cs"/>
        <a:sym typeface="Avenir Next"/>
      </a:defRPr>
    </a:lvl4pPr>
    <a:lvl5pPr indent="914400" defTabSz="457200" latinLnBrk="0">
      <a:spcBef>
        <a:spcPts val="400"/>
      </a:spcBef>
      <a:defRPr sz="1200">
        <a:latin typeface="+mn-lt"/>
        <a:ea typeface="+mn-ea"/>
        <a:cs typeface="+mn-cs"/>
        <a:sym typeface="Avenir Next"/>
      </a:defRPr>
    </a:lvl5pPr>
    <a:lvl6pPr indent="1143000" defTabSz="457200" latinLnBrk="0">
      <a:spcBef>
        <a:spcPts val="400"/>
      </a:spcBef>
      <a:defRPr sz="1200">
        <a:latin typeface="+mn-lt"/>
        <a:ea typeface="+mn-ea"/>
        <a:cs typeface="+mn-cs"/>
        <a:sym typeface="Avenir Next"/>
      </a:defRPr>
    </a:lvl6pPr>
    <a:lvl7pPr indent="1371600" defTabSz="457200" latinLnBrk="0">
      <a:spcBef>
        <a:spcPts val="400"/>
      </a:spcBef>
      <a:defRPr sz="1200">
        <a:latin typeface="+mn-lt"/>
        <a:ea typeface="+mn-ea"/>
        <a:cs typeface="+mn-cs"/>
        <a:sym typeface="Avenir Next"/>
      </a:defRPr>
    </a:lvl7pPr>
    <a:lvl8pPr indent="1600200" defTabSz="457200" latinLnBrk="0">
      <a:spcBef>
        <a:spcPts val="400"/>
      </a:spcBef>
      <a:defRPr sz="1200">
        <a:latin typeface="+mn-lt"/>
        <a:ea typeface="+mn-ea"/>
        <a:cs typeface="+mn-cs"/>
        <a:sym typeface="Avenir Next"/>
      </a:defRPr>
    </a:lvl8pPr>
    <a:lvl9pPr indent="1828800" defTabSz="457200" latinLnBrk="0">
      <a:spcBef>
        <a:spcPts val="400"/>
      </a:spcBef>
      <a:defRPr sz="1200">
        <a:latin typeface="+mn-lt"/>
        <a:ea typeface="+mn-ea"/>
        <a:cs typeface="+mn-cs"/>
        <a:sym typeface="Avenir Next"/>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2224088" y="685800"/>
            <a:ext cx="2409825" cy="3429000"/>
          </a:xfrm>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lvl1pPr>
              <a:spcBef>
                <a:spcPts val="0"/>
              </a:spcBef>
            </a:lvl1p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el und vertikaler Text">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Vertikaler Titel und Tex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Abschnittsüberschrift">
    <p:spTree>
      <p:nvGrpSpPr>
        <p:cNvPr id="1" name=""/>
        <p:cNvGrpSpPr/>
        <p:nvPr/>
      </p:nvGrpSpPr>
      <p:grpSpPr>
        <a:xfrm>
          <a:off x="0" y="0"/>
          <a:ext cx="0" cy="0"/>
          <a:chOff x="0" y="0"/>
          <a:chExt cx="0" cy="0"/>
        </a:xfrm>
      </p:grpSpPr>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Zwei Inhalte">
    <p:spTree>
      <p:nvGrpSpPr>
        <p:cNvPr id="1" name=""/>
        <p:cNvGrpSpPr/>
        <p:nvPr/>
      </p:nvGrpSpPr>
      <p:grpSpPr>
        <a:xfrm>
          <a:off x="0" y="0"/>
          <a:ext cx="0" cy="0"/>
          <a:chOff x="0" y="0"/>
          <a:chExt cx="0" cy="0"/>
        </a:xfrm>
      </p:grpSpPr>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Vergleich">
    <p:spTree>
      <p:nvGrpSpPr>
        <p:cNvPr id="1" name=""/>
        <p:cNvGrpSpPr/>
        <p:nvPr/>
      </p:nvGrpSpPr>
      <p:grpSpPr>
        <a:xfrm>
          <a:off x="0" y="0"/>
          <a:ext cx="0" cy="0"/>
          <a:chOff x="0" y="0"/>
          <a:chExt cx="0" cy="0"/>
        </a:xfrm>
      </p:grpSpPr>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Inhalt mit Beschriftung">
    <p:spTree>
      <p:nvGrpSpPr>
        <p:cNvPr id="1" name=""/>
        <p:cNvGrpSpPr/>
        <p:nvPr/>
      </p:nvGrpSpPr>
      <p:grpSpPr>
        <a:xfrm>
          <a:off x="0" y="0"/>
          <a:ext cx="0" cy="0"/>
          <a:chOff x="0" y="0"/>
          <a:chExt cx="0" cy="0"/>
        </a:xfrm>
      </p:grpSpPr>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ild mit Beschriftung">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1pPr>
      <a:lvl2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2pPr>
      <a:lvl3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3pPr>
      <a:lvl4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4pPr>
      <a:lvl5pPr marL="0" marR="0" indent="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5pPr>
      <a:lvl6pPr marL="0" marR="0" indent="4572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6pPr>
      <a:lvl7pPr marL="0" marR="0" indent="9144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7pPr>
      <a:lvl8pPr marL="0" marR="0" indent="13716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8pPr>
      <a:lvl9pPr marL="0" marR="0" indent="1828800" algn="l" defTabSz="9144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mn-lt"/>
          <a:ea typeface="+mn-ea"/>
          <a:cs typeface="+mn-cs"/>
          <a:sym typeface="Avenir Next"/>
        </a:defRPr>
      </a:lvl9pPr>
    </p:titleStyle>
    <p:bodyStyle>
      <a:lvl1pPr marL="342900" marR="0" indent="-3429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1pPr>
      <a:lvl2pPr marL="342900" marR="0" indent="1143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2pPr>
      <a:lvl3pPr marL="342900" marR="0" indent="5715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3pPr>
      <a:lvl4pPr marL="342900" marR="0" indent="10287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4pPr>
      <a:lvl5pPr marL="342900" marR="0" indent="14859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5pPr>
      <a:lvl6pPr marL="342900" marR="0" indent="1143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6pPr>
      <a:lvl7pPr marL="342900" marR="0" indent="5715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7pPr>
      <a:lvl8pPr marL="342900" marR="0" indent="10287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8pPr>
      <a:lvl9pPr marL="342900" marR="0" indent="1485900" algn="l" defTabSz="914400" rtl="0" latinLnBrk="0">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Avenir Next"/>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venir Nex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eurologia.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ctangle 2"/>
          <p:cNvSpPr txBox="1"/>
          <p:nvPr/>
        </p:nvSpPr>
        <p:spPr>
          <a:xfrm>
            <a:off x="832057" y="15771269"/>
            <a:ext cx="11872913" cy="214571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pt-BR" b="0" dirty="0" err="1"/>
              <a:t>Carod-Artal</a:t>
            </a:r>
            <a:r>
              <a:rPr lang="pt-BR" b="0" dirty="0"/>
              <a:t> Francisco J. (2020). </a:t>
            </a:r>
            <a:r>
              <a:rPr lang="pt-BR" b="0" dirty="0" err="1"/>
              <a:t>Complicaciones</a:t>
            </a:r>
            <a:r>
              <a:rPr lang="pt-BR" b="0" dirty="0"/>
              <a:t> neurológicas por </a:t>
            </a:r>
            <a:r>
              <a:rPr lang="pt-BR" b="0" dirty="0" err="1"/>
              <a:t>coronavirus</a:t>
            </a:r>
            <a:r>
              <a:rPr lang="pt-BR" b="0" dirty="0"/>
              <a:t> y COVID-19. </a:t>
            </a:r>
            <a:r>
              <a:rPr lang="pt-BR" b="0" dirty="0" err="1"/>
              <a:t>Rev</a:t>
            </a:r>
            <a:r>
              <a:rPr lang="pt-BR" b="0" dirty="0"/>
              <a:t> </a:t>
            </a:r>
            <a:r>
              <a:rPr lang="pt-BR" b="0" dirty="0" err="1"/>
              <a:t>Neurol</a:t>
            </a:r>
            <a:r>
              <a:rPr lang="pt-BR" b="0" dirty="0"/>
              <a:t>, 70(9), 311-322. </a:t>
            </a:r>
            <a:r>
              <a:rPr lang="pt-BR" b="0" u="sng" dirty="0">
                <a:solidFill>
                  <a:schemeClr val="tx1"/>
                </a:solidFill>
                <a:hlinkClick r:id="rId3">
                  <a:extLst>
                    <a:ext uri="{A12FA001-AC4F-418D-AE19-62706E023703}">
                      <ahyp:hlinkClr xmlns:ahyp="http://schemas.microsoft.com/office/drawing/2018/hyperlinkcolor" val="tx"/>
                    </a:ext>
                  </a:extLst>
                </a:hlinkClick>
              </a:rPr>
              <a:t>www.neurologia.com</a:t>
            </a:r>
            <a:r>
              <a:rPr lang="pt-BR" b="0" u="sng" dirty="0">
                <a:solidFill>
                  <a:schemeClr val="tx1"/>
                </a:solidFill>
              </a:rPr>
              <a:t>.</a:t>
            </a:r>
          </a:p>
          <a:p>
            <a:r>
              <a:rPr lang="pt-BR" b="0" dirty="0">
                <a:solidFill>
                  <a:schemeClr val="tx1"/>
                </a:solidFill>
              </a:rPr>
              <a:t>Cerqueira, J. (2020). SARS-CoV-2 e Esclerose Múltipla. Sinapse, 20(2). </a:t>
            </a:r>
          </a:p>
          <a:p>
            <a:r>
              <a:rPr lang="pt-BR" b="0" dirty="0">
                <a:solidFill>
                  <a:schemeClr val="tx1"/>
                </a:solidFill>
              </a:rPr>
              <a:t>González, A. D., </a:t>
            </a:r>
            <a:r>
              <a:rPr lang="pt-BR" b="0" dirty="0" err="1">
                <a:solidFill>
                  <a:schemeClr val="tx1"/>
                </a:solidFill>
              </a:rPr>
              <a:t>Garanhani</a:t>
            </a:r>
            <a:r>
              <a:rPr lang="pt-BR" b="0" dirty="0">
                <a:solidFill>
                  <a:schemeClr val="tx1"/>
                </a:solidFill>
              </a:rPr>
              <a:t>, M. L. &amp; </a:t>
            </a:r>
            <a:r>
              <a:rPr lang="pt-BR" b="0" dirty="0" err="1">
                <a:solidFill>
                  <a:schemeClr val="tx1"/>
                </a:solidFill>
              </a:rPr>
              <a:t>Bortoletto</a:t>
            </a:r>
            <a:r>
              <a:rPr lang="pt-BR" b="0" dirty="0">
                <a:solidFill>
                  <a:schemeClr val="tx1"/>
                </a:solidFill>
              </a:rPr>
              <a:t> M. S. S. (2012). Fenomenologia heideggeriana como referencial para estudos sobre formação em saúde. Comunicação Saúde Educação, 16,(42), 809-17.</a:t>
            </a:r>
          </a:p>
          <a:p>
            <a:r>
              <a:rPr lang="pt-BR" b="0" dirty="0">
                <a:solidFill>
                  <a:schemeClr val="tx1"/>
                </a:solidFill>
              </a:rPr>
              <a:t>Thompson, A. J., </a:t>
            </a:r>
            <a:r>
              <a:rPr lang="pt-BR" b="0" dirty="0" err="1">
                <a:solidFill>
                  <a:schemeClr val="tx1"/>
                </a:solidFill>
              </a:rPr>
              <a:t>Banwell</a:t>
            </a:r>
            <a:r>
              <a:rPr lang="pt-BR" b="0" dirty="0">
                <a:solidFill>
                  <a:schemeClr val="tx1"/>
                </a:solidFill>
              </a:rPr>
              <a:t>, B. L., </a:t>
            </a:r>
            <a:r>
              <a:rPr lang="pt-BR" b="0" dirty="0" err="1">
                <a:solidFill>
                  <a:schemeClr val="tx1"/>
                </a:solidFill>
              </a:rPr>
              <a:t>Barkhof</a:t>
            </a:r>
            <a:r>
              <a:rPr lang="pt-BR" b="0" dirty="0">
                <a:solidFill>
                  <a:schemeClr val="tx1"/>
                </a:solidFill>
              </a:rPr>
              <a:t>, F., Carroll, W. M., Coetzee, T., Comi, G.,  ... Cohen, J. A. (2018). </a:t>
            </a:r>
            <a:r>
              <a:rPr lang="pt-BR" b="0" dirty="0" err="1">
                <a:solidFill>
                  <a:schemeClr val="tx1"/>
                </a:solidFill>
              </a:rPr>
              <a:t>Diagnosis</a:t>
            </a:r>
            <a:r>
              <a:rPr lang="pt-BR" b="0" dirty="0">
                <a:solidFill>
                  <a:schemeClr val="tx1"/>
                </a:solidFill>
              </a:rPr>
              <a:t> of </a:t>
            </a:r>
            <a:r>
              <a:rPr lang="pt-BR" b="0" dirty="0" err="1">
                <a:solidFill>
                  <a:schemeClr val="tx1"/>
                </a:solidFill>
              </a:rPr>
              <a:t>multiple</a:t>
            </a:r>
            <a:r>
              <a:rPr lang="pt-BR" b="0" dirty="0">
                <a:solidFill>
                  <a:schemeClr val="tx1"/>
                </a:solidFill>
              </a:rPr>
              <a:t> </a:t>
            </a:r>
            <a:r>
              <a:rPr lang="pt-BR" b="0" dirty="0" err="1">
                <a:solidFill>
                  <a:schemeClr val="tx1"/>
                </a:solidFill>
              </a:rPr>
              <a:t>sclerosis</a:t>
            </a:r>
            <a:r>
              <a:rPr lang="pt-BR" b="0" dirty="0">
                <a:solidFill>
                  <a:schemeClr val="tx1"/>
                </a:solidFill>
              </a:rPr>
              <a:t>: 2017 </a:t>
            </a:r>
            <a:r>
              <a:rPr lang="pt-BR" b="0" dirty="0" err="1">
                <a:solidFill>
                  <a:schemeClr val="tx1"/>
                </a:solidFill>
              </a:rPr>
              <a:t>revisions</a:t>
            </a:r>
            <a:r>
              <a:rPr lang="pt-BR" b="0" dirty="0">
                <a:solidFill>
                  <a:schemeClr val="tx1"/>
                </a:solidFill>
              </a:rPr>
              <a:t> of </a:t>
            </a:r>
            <a:r>
              <a:rPr lang="pt-BR" b="0" dirty="0" err="1">
                <a:solidFill>
                  <a:schemeClr val="tx1"/>
                </a:solidFill>
              </a:rPr>
              <a:t>the</a:t>
            </a:r>
            <a:r>
              <a:rPr lang="pt-BR" b="0" dirty="0">
                <a:solidFill>
                  <a:schemeClr val="tx1"/>
                </a:solidFill>
              </a:rPr>
              <a:t> McDonald </a:t>
            </a:r>
            <a:r>
              <a:rPr lang="pt-BR" b="0" dirty="0" err="1">
                <a:solidFill>
                  <a:schemeClr val="tx1"/>
                </a:solidFill>
              </a:rPr>
              <a:t>criteria</a:t>
            </a:r>
            <a:r>
              <a:rPr lang="pt-BR" b="0" dirty="0">
                <a:solidFill>
                  <a:schemeClr val="tx1"/>
                </a:solidFill>
              </a:rPr>
              <a:t>. Lancet </a:t>
            </a:r>
            <a:r>
              <a:rPr lang="pt-BR" b="0" dirty="0" err="1">
                <a:solidFill>
                  <a:schemeClr val="tx1"/>
                </a:solidFill>
              </a:rPr>
              <a:t>Neurol</a:t>
            </a:r>
            <a:r>
              <a:rPr lang="pt-BR" b="0" dirty="0">
                <a:solidFill>
                  <a:schemeClr val="tx1"/>
                </a:solidFill>
              </a:rPr>
              <a:t>, 17(2), 162-17. </a:t>
            </a:r>
          </a:p>
          <a:p>
            <a:endParaRPr b="0" dirty="0"/>
          </a:p>
        </p:txBody>
      </p:sp>
      <p:sp>
        <p:nvSpPr>
          <p:cNvPr id="114" name="Rectangle 4"/>
          <p:cNvSpPr txBox="1"/>
          <p:nvPr/>
        </p:nvSpPr>
        <p:spPr>
          <a:xfrm>
            <a:off x="5363302" y="18745767"/>
            <a:ext cx="7539898" cy="24622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r">
              <a:defRPr sz="1200">
                <a:latin typeface="Arial"/>
                <a:ea typeface="Arial"/>
                <a:cs typeface="Arial"/>
                <a:sym typeface="Arial"/>
              </a:defRPr>
            </a:lvl1pPr>
          </a:lstStyle>
          <a:p>
            <a:r>
              <a:rPr lang="pt-BR" sz="1600" dirty="0"/>
              <a:t>Ana Maria Canzonieri – amcrrr@gmail.com</a:t>
            </a:r>
            <a:endParaRPr sz="1600" dirty="0"/>
          </a:p>
        </p:txBody>
      </p:sp>
      <p:sp>
        <p:nvSpPr>
          <p:cNvPr id="115" name="Rectangle 5"/>
          <p:cNvSpPr txBox="1"/>
          <p:nvPr/>
        </p:nvSpPr>
        <p:spPr>
          <a:xfrm>
            <a:off x="888929" y="1886125"/>
            <a:ext cx="12090401" cy="221599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l">
              <a:defRPr sz="2400">
                <a:latin typeface="Arial"/>
                <a:ea typeface="Arial"/>
                <a:cs typeface="Arial"/>
                <a:sym typeface="Arial"/>
              </a:defRPr>
            </a:lvl1pPr>
          </a:lstStyle>
          <a:p>
            <a:r>
              <a:rPr lang="pt-BR" dirty="0"/>
              <a:t>A.M. Canzonieri1, D. de Sousa1, B. de Almeida2, J. Soares3</a:t>
            </a:r>
          </a:p>
          <a:p>
            <a:r>
              <a:rPr lang="pt-BR" dirty="0"/>
              <a:t>1University São Paulo, </a:t>
            </a:r>
            <a:r>
              <a:rPr lang="pt-BR" dirty="0" err="1"/>
              <a:t>School</a:t>
            </a:r>
            <a:r>
              <a:rPr lang="pt-BR" dirty="0"/>
              <a:t> of </a:t>
            </a:r>
            <a:r>
              <a:rPr lang="pt-BR" dirty="0" err="1"/>
              <a:t>Arts</a:t>
            </a:r>
            <a:r>
              <a:rPr lang="pt-BR" dirty="0"/>
              <a:t>, </a:t>
            </a:r>
            <a:r>
              <a:rPr lang="pt-BR" dirty="0" err="1"/>
              <a:t>Sciences</a:t>
            </a:r>
            <a:r>
              <a:rPr lang="pt-BR" dirty="0"/>
              <a:t> </a:t>
            </a:r>
            <a:r>
              <a:rPr lang="pt-BR" dirty="0" err="1"/>
              <a:t>and</a:t>
            </a:r>
            <a:r>
              <a:rPr lang="pt-BR" dirty="0"/>
              <a:t> </a:t>
            </a:r>
            <a:r>
              <a:rPr lang="pt-BR" dirty="0" err="1"/>
              <a:t>Humanities</a:t>
            </a:r>
            <a:r>
              <a:rPr lang="pt-BR" dirty="0"/>
              <a:t> of </a:t>
            </a:r>
            <a:r>
              <a:rPr lang="pt-BR" dirty="0" err="1"/>
              <a:t>the</a:t>
            </a:r>
            <a:r>
              <a:rPr lang="pt-BR" dirty="0"/>
              <a:t> </a:t>
            </a:r>
            <a:r>
              <a:rPr lang="pt-BR" dirty="0" err="1"/>
              <a:t>University</a:t>
            </a:r>
            <a:r>
              <a:rPr lang="pt-BR" dirty="0"/>
              <a:t> of São Paulo —EACH, São Paulo, Brazil, </a:t>
            </a:r>
          </a:p>
          <a:p>
            <a:r>
              <a:rPr lang="pt-BR" dirty="0"/>
              <a:t>2Síntese, São Paulo, Brazil, </a:t>
            </a:r>
          </a:p>
          <a:p>
            <a:r>
              <a:rPr lang="pt-BR" dirty="0"/>
              <a:t>3University São Paulo, </a:t>
            </a:r>
            <a:r>
              <a:rPr lang="pt-BR" dirty="0" err="1"/>
              <a:t>Public</a:t>
            </a:r>
            <a:r>
              <a:rPr lang="pt-BR" dirty="0"/>
              <a:t> Health, São Paulo, </a:t>
            </a:r>
          </a:p>
          <a:p>
            <a:pPr algn="ctr"/>
            <a:r>
              <a:rPr lang="pt-BR" dirty="0"/>
              <a:t>Brazil</a:t>
            </a:r>
          </a:p>
        </p:txBody>
      </p:sp>
      <p:sp>
        <p:nvSpPr>
          <p:cNvPr id="116" name="Rectangle 6"/>
          <p:cNvSpPr txBox="1"/>
          <p:nvPr/>
        </p:nvSpPr>
        <p:spPr>
          <a:xfrm>
            <a:off x="833644" y="5215634"/>
            <a:ext cx="5842000" cy="271818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just">
              <a:lnSpc>
                <a:spcPct val="140000"/>
              </a:lnSpc>
              <a:defRPr sz="1600">
                <a:latin typeface="Arial"/>
                <a:ea typeface="Arial"/>
                <a:cs typeface="Arial"/>
                <a:sym typeface="Arial"/>
              </a:defRPr>
            </a:lvl1pPr>
          </a:lstStyle>
          <a:p>
            <a:r>
              <a:rPr lang="en-US" dirty="0"/>
              <a:t>Multiple Sclerosis (MS) is a degenerative disease of the central nervous system that can cause disability and limitations in different systems. The patient needs medication, rehabilitation and constant health care. </a:t>
            </a:r>
          </a:p>
          <a:p>
            <a:endParaRPr lang="en-US" dirty="0"/>
          </a:p>
          <a:p>
            <a:r>
              <a:rPr lang="en-US" b="1" dirty="0"/>
              <a:t>Objectives: </a:t>
            </a:r>
            <a:r>
              <a:rPr lang="en-US" dirty="0"/>
              <a:t>Conduct an online interview with people with MS, to learn about coping with the pandemic. </a:t>
            </a:r>
          </a:p>
          <a:p>
            <a:endParaRPr lang="de-DE" dirty="0"/>
          </a:p>
        </p:txBody>
      </p:sp>
      <p:sp>
        <p:nvSpPr>
          <p:cNvPr id="117" name="Rectangle 7"/>
          <p:cNvSpPr txBox="1"/>
          <p:nvPr/>
        </p:nvSpPr>
        <p:spPr>
          <a:xfrm>
            <a:off x="814387" y="909479"/>
            <a:ext cx="12090401" cy="49244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l">
              <a:defRPr sz="3200" b="1">
                <a:latin typeface="Arial"/>
                <a:ea typeface="Arial"/>
                <a:cs typeface="Arial"/>
                <a:sym typeface="Arial"/>
              </a:defRPr>
            </a:lvl1pPr>
          </a:lstStyle>
          <a:p>
            <a:r>
              <a:rPr lang="en-US"/>
              <a:t>Multiple Sclerosis patients and the COVID -19 pandemic</a:t>
            </a:r>
            <a:endParaRPr dirty="0"/>
          </a:p>
        </p:txBody>
      </p:sp>
      <p:sp>
        <p:nvSpPr>
          <p:cNvPr id="118" name="Rectangle 8"/>
          <p:cNvSpPr txBox="1"/>
          <p:nvPr/>
        </p:nvSpPr>
        <p:spPr>
          <a:xfrm>
            <a:off x="7311193" y="5721967"/>
            <a:ext cx="5668137" cy="780264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b="1" dirty="0"/>
              <a:t>Results: </a:t>
            </a:r>
            <a:r>
              <a:rPr lang="en-US" dirty="0"/>
              <a:t>Brazil - The proposition of the speeches showed fear and insecurity in the search for medication; due to the closing of Associations, Laboratories, Hospitals for routine examinations and rehabilitation, they did not know who to turn to in the event of an outbreak. What reassured were the telemedicine consultations. Argentina - All rehabilitation activities have been suspended; however, the digital age has made some activities much easier. Honduras - Each patient is different, and each patient has special management with the disease for each situation. Peru - The situation is ambiguous, because how to stay at home and protect yourself, if there is a need to work; Rehabilitation was not considered the first necessity, so the clinics stopped attending, but the drugs arrived at the house; the need was the warmth of the family, which could not be had; the feeling of emptiness and the loss of friends and family was more painful than the disease. Portugal - Need for more structured plans to continue treatment, a health policy that meets needs. Spain - The pandemic has paralyzed projects as well as MS; brought social isolation, many people had to stay at home alone; however, the drugs were taken to homes or pharmacies closest to the residence. </a:t>
            </a:r>
            <a:endParaRPr dirty="0"/>
          </a:p>
        </p:txBody>
      </p:sp>
      <p:sp>
        <p:nvSpPr>
          <p:cNvPr id="13" name="Rectangle 6">
            <a:extLst>
              <a:ext uri="{FF2B5EF4-FFF2-40B4-BE49-F238E27FC236}">
                <a16:creationId xmlns:a16="http://schemas.microsoft.com/office/drawing/2014/main" id="{0F0EB17A-1EBE-4DCD-B9FC-E27C17CFDBD1}"/>
              </a:ext>
            </a:extLst>
          </p:cNvPr>
          <p:cNvSpPr txBox="1"/>
          <p:nvPr/>
        </p:nvSpPr>
        <p:spPr>
          <a:xfrm>
            <a:off x="1016000" y="9124375"/>
            <a:ext cx="5842000" cy="271818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just">
              <a:lnSpc>
                <a:spcPct val="140000"/>
              </a:lnSpc>
              <a:defRPr sz="1600">
                <a:latin typeface="Arial"/>
                <a:ea typeface="Arial"/>
                <a:cs typeface="Arial"/>
                <a:sym typeface="Arial"/>
              </a:defRPr>
            </a:lvl1pPr>
          </a:lstStyle>
          <a:p>
            <a:r>
              <a:rPr lang="en-US" b="1" dirty="0"/>
              <a:t>Method: </a:t>
            </a:r>
            <a:r>
              <a:rPr lang="en-US" dirty="0"/>
              <a:t>Interviews were carried out with people with MS from European and Latin American countries, based on hermeneutic phenomenology, to obtain the proposition of each country, thus giving the patient a voice as a social agent, through the ZOOM platform, questioning themselves if the “how” the pandemic was tackled. Contact from patients' associations by email and the countries that joined were Brazil (4), Argentina (3), Peru (2), Honduras (1), Spain (3) and Portugal (3), total of 16 patients. </a:t>
            </a:r>
            <a:endParaRPr lang="de-DE" dirty="0"/>
          </a:p>
        </p:txBody>
      </p:sp>
      <p:sp>
        <p:nvSpPr>
          <p:cNvPr id="113" name="Rectangle 3"/>
          <p:cNvSpPr txBox="1"/>
          <p:nvPr/>
        </p:nvSpPr>
        <p:spPr>
          <a:xfrm>
            <a:off x="888929" y="14454849"/>
            <a:ext cx="11872913" cy="52065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just"/>
            <a:r>
              <a:rPr lang="en-US" sz="1600" dirty="0"/>
              <a:t>Conclusion: </a:t>
            </a:r>
            <a:r>
              <a:rPr lang="en-US" sz="1600" b="0" dirty="0"/>
              <a:t>The coping with the pandemic of COVID - 19, by patients were different in countries, in Latin Americans there were manifestations of fear, insecurity, suffering and ambiguity and in European countries, a vision of health policy.</a:t>
            </a:r>
            <a:endParaRPr sz="1600" b="0" dirty="0"/>
          </a:p>
        </p:txBody>
      </p:sp>
    </p:spTree>
  </p:cSld>
  <p:clrMapOvr>
    <a:masterClrMapping/>
  </p:clrMapOvr>
  <p:transition spd="med"/>
</p:sld>
</file>

<file path=ppt/theme/theme1.xml><?xml version="1.0" encoding="utf-8"?>
<a:theme xmlns:a="http://schemas.openxmlformats.org/drawingml/2006/main" name="Layout">
  <a:themeElements>
    <a:clrScheme name="Layou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Layout">
      <a:majorFont>
        <a:latin typeface="Avenir Next"/>
        <a:ea typeface="Avenir Next"/>
        <a:cs typeface="Avenir Next"/>
      </a:majorFont>
      <a:minorFont>
        <a:latin typeface="Avenir Next"/>
        <a:ea typeface="Avenir Next"/>
        <a:cs typeface="Avenir Next"/>
      </a:minorFont>
    </a:fontScheme>
    <a:fmtScheme name="Layou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ayout">
  <a:themeElements>
    <a:clrScheme name="Layou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Layout">
      <a:majorFont>
        <a:latin typeface="Avenir Next"/>
        <a:ea typeface="Avenir Next"/>
        <a:cs typeface="Avenir Next"/>
      </a:majorFont>
      <a:minorFont>
        <a:latin typeface="Avenir Next"/>
        <a:ea typeface="Avenir Next"/>
        <a:cs typeface="Avenir Next"/>
      </a:minorFont>
    </a:fontScheme>
    <a:fmtScheme name="Layou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400" b="0" i="0" u="none" strike="noStrike" cap="none" spc="0" normalizeH="0" baseline="0">
            <a:ln>
              <a:noFill/>
            </a:ln>
            <a:solidFill>
              <a:srgbClr val="000000"/>
            </a:solidFill>
            <a:effectLst/>
            <a:uFillTx/>
            <a:latin typeface="+mn-lt"/>
            <a:ea typeface="+mn-ea"/>
            <a:cs typeface="+mn-cs"/>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196</TotalTime>
  <Words>661</Words>
  <Application>Microsoft Office PowerPoint</Application>
  <PresentationFormat>Personalizar</PresentationFormat>
  <Paragraphs>17</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Avenir Next</vt:lpstr>
      <vt:lpstr>Layout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Adam Wojtkowski</dc:creator>
  <cp:lastModifiedBy>ana maria canzonieri</cp:lastModifiedBy>
  <cp:revision>8</cp:revision>
  <dcterms:modified xsi:type="dcterms:W3CDTF">2021-09-23T21:16:34Z</dcterms:modified>
</cp:coreProperties>
</file>